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17" r:id="rId2"/>
    <p:sldId id="350" r:id="rId3"/>
    <p:sldId id="352" r:id="rId4"/>
    <p:sldId id="351" r:id="rId5"/>
    <p:sldId id="364" r:id="rId6"/>
    <p:sldId id="375" r:id="rId7"/>
    <p:sldId id="357" r:id="rId8"/>
    <p:sldId id="368" r:id="rId9"/>
    <p:sldId id="369" r:id="rId10"/>
    <p:sldId id="362" r:id="rId11"/>
    <p:sldId id="373" r:id="rId12"/>
    <p:sldId id="342" r:id="rId13"/>
    <p:sldId id="347" r:id="rId14"/>
    <p:sldId id="361" r:id="rId15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32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y.kazbekov\Desktop\&#1044;&#1080;&#1072;&#1075;&#1088;&#1072;&#1084;&#1084;&#1072;%20&#1074;%20Microsoft%20PowerPoint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75041472690348E-2"/>
          <c:y val="0.14969784776902886"/>
          <c:w val="0.7949743764626841"/>
          <c:h val="0.675601469816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Тариф </c:v>
                </c:pt>
              </c:strCache>
            </c:strRef>
          </c:tx>
          <c:spPr>
            <a:ln w="22225"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#,##0_ ;[Red]\-#,##0\ </c:formatCode>
                <c:ptCount val="6"/>
                <c:pt idx="0">
                  <c:v>11765</c:v>
                </c:pt>
                <c:pt idx="1">
                  <c:v>11765</c:v>
                </c:pt>
                <c:pt idx="2">
                  <c:v>18071</c:v>
                </c:pt>
                <c:pt idx="3">
                  <c:v>18071</c:v>
                </c:pt>
                <c:pt idx="4">
                  <c:v>18071</c:v>
                </c:pt>
                <c:pt idx="5">
                  <c:v>18071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54304"/>
        <c:axId val="9115238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</c:v>
                </c:pt>
              </c:strCache>
            </c:strRef>
          </c:tx>
          <c:spPr>
            <a:ln w="22225"/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5"/>
              <c:layout>
                <c:manualLayout>
                  <c:x val="-6.4692999858829384E-2"/>
                  <c:y val="3.75253813406075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Лист1!$C$2:$C$7</c:f>
              <c:numCache>
                <c:formatCode>#,##0_ ;[Red]\-#,##0\ </c:formatCode>
                <c:ptCount val="6"/>
                <c:pt idx="0">
                  <c:v>1377.577256</c:v>
                </c:pt>
                <c:pt idx="1">
                  <c:v>1215.92693968976</c:v>
                </c:pt>
                <c:pt idx="2">
                  <c:v>2166.4945493999999</c:v>
                </c:pt>
                <c:pt idx="3">
                  <c:v>5000</c:v>
                </c:pt>
                <c:pt idx="4">
                  <c:v>5803.3519999999999</c:v>
                </c:pt>
                <c:pt idx="5">
                  <c:v>6500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48672"/>
        <c:axId val="91150208"/>
      </c:lineChart>
      <c:catAx>
        <c:axId val="91148672"/>
        <c:scaling>
          <c:orientation val="minMax"/>
        </c:scaling>
        <c:delete val="0"/>
        <c:axPos val="b"/>
        <c:majorTickMark val="out"/>
        <c:minorTickMark val="none"/>
        <c:tickLblPos val="nextTo"/>
        <c:crossAx val="91150208"/>
        <c:crosses val="autoZero"/>
        <c:auto val="1"/>
        <c:lblAlgn val="ctr"/>
        <c:lblOffset val="100"/>
        <c:noMultiLvlLbl val="0"/>
      </c:catAx>
      <c:valAx>
        <c:axId val="911502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1" i="1"/>
                </a:pPr>
                <a:r>
                  <a:rPr lang="ru-RU" b="1" i="1"/>
                  <a:t>млн.м3</a:t>
                </a:r>
              </a:p>
            </c:rich>
          </c:tx>
          <c:layout>
            <c:manualLayout>
              <c:xMode val="edge"/>
              <c:yMode val="edge"/>
              <c:x val="2.8807015391880544E-2"/>
              <c:y val="5.954295713035871E-2"/>
            </c:manualLayout>
          </c:layout>
          <c:overlay val="0"/>
        </c:title>
        <c:numFmt formatCode="#,##0_ ;[Red]\-#,##0\ " sourceLinked="1"/>
        <c:majorTickMark val="out"/>
        <c:minorTickMark val="none"/>
        <c:tickLblPos val="nextTo"/>
        <c:crossAx val="91148672"/>
        <c:crosses val="autoZero"/>
        <c:crossBetween val="between"/>
      </c:valAx>
      <c:valAx>
        <c:axId val="91152384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1" i="1"/>
                </a:pPr>
                <a:r>
                  <a:rPr lang="ru-RU" b="1" i="1"/>
                  <a:t>тенге/тыс.м3</a:t>
                </a:r>
              </a:p>
            </c:rich>
          </c:tx>
          <c:layout>
            <c:manualLayout>
              <c:xMode val="edge"/>
              <c:yMode val="edge"/>
              <c:x val="0.85416871858307031"/>
              <c:y val="5.5134068241469818E-2"/>
            </c:manualLayout>
          </c:layout>
          <c:overlay val="0"/>
        </c:title>
        <c:numFmt formatCode="#,##0_ ;[Red]\-#,##0\ " sourceLinked="1"/>
        <c:majorTickMark val="out"/>
        <c:minorTickMark val="none"/>
        <c:tickLblPos val="nextTo"/>
        <c:crossAx val="91154304"/>
        <c:crosses val="max"/>
        <c:crossBetween val="between"/>
      </c:valAx>
      <c:catAx>
        <c:axId val="91154304"/>
        <c:scaling>
          <c:orientation val="minMax"/>
        </c:scaling>
        <c:delete val="1"/>
        <c:axPos val="b"/>
        <c:majorTickMark val="out"/>
        <c:minorTickMark val="none"/>
        <c:tickLblPos val="nextTo"/>
        <c:crossAx val="9115238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5849682482550543E-2"/>
          <c:y val="0.91437186351706035"/>
          <c:w val="0.84203595269951081"/>
          <c:h val="6.4294803149606297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1B032-E2AA-42E9-A66B-7F3EE1BC837F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5CDFC-F982-41D6-9B06-DCB9464D8C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45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105A5-F1F1-4D4A-AB02-ACD366E8F72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8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52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77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105A5-F1F1-4D4A-AB02-ACD366E8F72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83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77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77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45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50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27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28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47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1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5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72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65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28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13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9144-1E4A-498E-A97A-CB63AEA137B9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6024"/>
            <a:ext cx="288101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633" y="1628800"/>
            <a:ext cx="9009863" cy="187220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Ежегодный отчет о деятельности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ТОО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Газопровод Бейнеу-Шымкент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 транспортировке товарного газа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 магистральному газопроводу за 201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год</a:t>
            </a:r>
            <a:endParaRPr lang="en-US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77327"/>
            <a:ext cx="3222485" cy="214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3968" y="3867711"/>
            <a:ext cx="2814016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8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" y="15902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Исполнение тарифной сметы по транспортировке </a:t>
            </a: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газа за 2016 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год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68579"/>
              </p:ext>
            </p:extLst>
          </p:nvPr>
        </p:nvGraphicFramePr>
        <p:xfrm>
          <a:off x="251518" y="980735"/>
          <a:ext cx="8640960" cy="55156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4115"/>
                <a:gridCol w="4256407"/>
                <a:gridCol w="725667"/>
                <a:gridCol w="1095821"/>
                <a:gridCol w="993084"/>
                <a:gridCol w="1145866"/>
              </a:tblGrid>
              <a:tr h="602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Ед. изм.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 Утвержденная ТС с учетом корректировок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 Фактическое исполнение за 2016 год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 Отклонение, в %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1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3385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производство товаров и предоставление услуг, в </a:t>
                      </a:r>
                      <a:r>
                        <a:rPr lang="ru-RU" sz="1100" u="none" strike="noStrike" dirty="0" err="1">
                          <a:effectLst/>
                        </a:rPr>
                        <a:t>т.ч</a:t>
                      </a:r>
                      <a:r>
                        <a:rPr lang="ru-RU" sz="1100" u="none" strike="noStrike" dirty="0">
                          <a:effectLst/>
                        </a:rPr>
                        <a:t>.: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тыс. 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12 841 273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12 282 283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11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в том числе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31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Материальные затраты, в </a:t>
                      </a:r>
                      <a:r>
                        <a:rPr lang="ru-RU" sz="1100" u="none" strike="noStrike" dirty="0" err="1">
                          <a:effectLst/>
                        </a:rPr>
                        <a:t>т.ч</a:t>
                      </a:r>
                      <a:r>
                        <a:rPr lang="ru-RU" sz="1100" u="none" strike="noStrike" dirty="0">
                          <a:effectLst/>
                        </a:rPr>
                        <a:t>.: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145 155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139 005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11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в том числе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41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Газ на собственные нужды и потери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140 686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134 510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27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ГСМ (Генератор и авто)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   4 469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4 495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27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Расходы на оплату труда, в т.ч.: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 81 526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94 898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116%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11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 том числе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Заработная плата производственного персонала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  76 641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88 739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27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Социальные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    4 885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6 159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51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Амортизация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9 844 266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9 487 548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27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Страхование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271 118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268 602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99%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27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Затраты на эксплуатацию газопровода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2 141 433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1 895 104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88%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27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Налоги и платежи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       223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    231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104%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27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Прочие затраты, в т.ч.: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251 684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288 194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11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 том числе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27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Авиапатрулирование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 65 795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68 239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21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7.3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Охрана газопровода (вневедомстенная и пожарная охрана)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180 709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215 083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61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7.4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Командировочные затраты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   5 180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4 873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227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Другие расходы, всего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105 869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108 700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103%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4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" y="4462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Исполнение тарифной сметы по транспортировке </a:t>
            </a: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газа за 2016 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год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40138"/>
              </p:ext>
            </p:extLst>
          </p:nvPr>
        </p:nvGraphicFramePr>
        <p:xfrm>
          <a:off x="197513" y="908720"/>
          <a:ext cx="8748973" cy="55801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8093"/>
                <a:gridCol w="3512782"/>
                <a:gridCol w="1205116"/>
                <a:gridCol w="1208190"/>
                <a:gridCol w="1082144"/>
                <a:gridCol w="912648"/>
              </a:tblGrid>
              <a:tr h="502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Ед. изм.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 Утвержденная ТС с учетом корректировок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 Фактическое исполнение за 2016 год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 Отклонение, в %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2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171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Расходы периода, всего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1 362 789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1 782 086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131%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1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в том числе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94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Общие и административные расходы,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1 362 789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1 782 086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131%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1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в том числе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4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Заработная плата административного персонала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499 621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870 333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84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Социальный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 46 227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85 958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84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Амортизация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 51 842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50 849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84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по аренде офиса, в </a:t>
                      </a:r>
                      <a:r>
                        <a:rPr lang="ru-RU" sz="1100" u="none" strike="noStrike" dirty="0" err="1">
                          <a:effectLst/>
                        </a:rPr>
                        <a:t>т.ч</a:t>
                      </a:r>
                      <a:r>
                        <a:rPr lang="ru-RU" sz="1100" u="none" strike="noStrike" dirty="0">
                          <a:effectLst/>
                        </a:rPr>
                        <a:t>. содержание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138 617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138 553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84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сторонних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 21 223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19 282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84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Командировочные услуги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  61 171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60 064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84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Услуги банков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    6 396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6 277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84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Услуги аудиторских организаций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  38 100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36 600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7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Охрана офиса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    6 920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6 916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7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Налоги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   1 768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 1 750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7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связи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</a:t>
                      </a:r>
                      <a:r>
                        <a:rPr lang="ru-RU" sz="1100" u="none" strike="noStrike" dirty="0" smtClean="0">
                          <a:effectLst/>
                        </a:rPr>
                        <a:t>       </a:t>
                      </a:r>
                      <a:r>
                        <a:rPr lang="ru-RU" sz="1100" u="none" strike="noStrike" dirty="0">
                          <a:effectLst/>
                        </a:rPr>
                        <a:t>8 173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  7 802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7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Расходы на автотранспорт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 34 217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34 093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7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Страхование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 20 939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22 386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7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9.14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Подготовка кадров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   2 698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 6 943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257%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99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Другие расходы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   424 880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  434 282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1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Всего затрат на предоставление услуг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14 204 062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14 064 370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99%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1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Прибыль (РБА*СП)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 17 646 257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19 762 935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16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Всего доходов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-//-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31 850 318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9 931 814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1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27" marR="6727" marT="6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23 895 491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847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Объем оказываемых услуг (товаров, работ)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тыс. м3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1 762 510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844 183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214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тыс. м3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        1 322 311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16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Тариф (без НДС)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тенге/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1000 м3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 smtClean="0">
                          <a:effectLst/>
                        </a:rPr>
                        <a:t>                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18 071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              11 765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27" marR="6727" marT="6727" marB="0" anchor="ctr"/>
                </a:tc>
              </a:tr>
              <a:tr h="171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27" marR="6727" marT="6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effectLst/>
                        </a:rPr>
                        <a:t>              18 071   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7" marR="6727" marT="672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1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378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Основные причины отклонения по исполнению тарифной сметы 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832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dirty="0"/>
              <a:t>Всего затрат на предоставление услуг в Утвержденной тарифной смете составляет – 14 204 062 тыс. тенге без НДС, фактическое исполнение составляет – </a:t>
            </a:r>
            <a:r>
              <a:rPr lang="en-US" sz="1400" b="1" dirty="0"/>
              <a:t>14 064 370</a:t>
            </a:r>
            <a:r>
              <a:rPr lang="ru-RU" sz="1400" b="1" dirty="0"/>
              <a:t> тыс. тенге без НДС или </a:t>
            </a:r>
            <a:r>
              <a:rPr lang="en-US" sz="1400" b="1" dirty="0"/>
              <a:t>99</a:t>
            </a:r>
            <a:r>
              <a:rPr lang="ru-RU" sz="1400" b="1" dirty="0"/>
              <a:t>%, </a:t>
            </a:r>
            <a:r>
              <a:rPr lang="ru-RU" sz="1400" dirty="0"/>
              <a:t>в том числе: </a:t>
            </a:r>
          </a:p>
          <a:p>
            <a:pPr indent="-2571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/>
              <a:t>Затраты на производство товаров и предоставление услуг: план по ТС составляет – 12 841 273 тыс. тенге без НДС, фактическое исполнение – 12 282 283 тыс. тенге без НДС или 9</a:t>
            </a:r>
            <a:r>
              <a:rPr lang="en-US" sz="1400" dirty="0"/>
              <a:t>6</a:t>
            </a:r>
            <a:r>
              <a:rPr lang="ru-RU" sz="1400" dirty="0" smtClean="0"/>
              <a:t>%.</a:t>
            </a:r>
            <a:endParaRPr lang="ru-RU" sz="1400" dirty="0"/>
          </a:p>
          <a:p>
            <a:pPr indent="-2571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/>
              <a:t>Расходы периода: план по ТС составляет – 1 362 789 тыс. тенге без НДС, фактическое исполнение– 1 782 086 тыс. тенге без НДС или 131%. </a:t>
            </a:r>
          </a:p>
          <a:p>
            <a:pPr indent="-2571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 smtClean="0"/>
              <a:t>Экономия </a:t>
            </a:r>
            <a:r>
              <a:rPr lang="ru-RU" sz="1400" dirty="0"/>
              <a:t>более 5 % сложились </a:t>
            </a:r>
            <a:r>
              <a:rPr lang="ru-RU" sz="1400" dirty="0" smtClean="0"/>
              <a:t>по статьям </a:t>
            </a:r>
            <a:r>
              <a:rPr lang="ru-RU" sz="1400" dirty="0"/>
              <a:t>на эксплуатацию </a:t>
            </a:r>
            <a:r>
              <a:rPr lang="ru-RU" sz="1400" dirty="0" smtClean="0"/>
              <a:t>газопровода, командировочным </a:t>
            </a:r>
            <a:r>
              <a:rPr lang="ru-RU" sz="1400" dirty="0"/>
              <a:t>затратам производственного персонала и </a:t>
            </a:r>
            <a:r>
              <a:rPr lang="ru-RU" sz="1400" dirty="0" smtClean="0"/>
              <a:t>услугам </a:t>
            </a:r>
            <a:r>
              <a:rPr lang="ru-RU" sz="1400" dirty="0"/>
              <a:t>сторонних </a:t>
            </a:r>
            <a:r>
              <a:rPr lang="ru-RU" sz="1400" dirty="0" smtClean="0"/>
              <a:t>организаций: </a:t>
            </a:r>
            <a:endParaRPr lang="ru-RU" sz="1400" dirty="0"/>
          </a:p>
          <a:p>
            <a:pPr marL="542925" indent="-1809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u="sng" dirty="0"/>
              <a:t>Затраты на эксплуатацию газопровода</a:t>
            </a:r>
            <a:r>
              <a:rPr lang="ru-RU" sz="1400" dirty="0"/>
              <a:t>: план по ТС составляет - 2 141 433 тыс. тенге без НДС, фактическое исполнение - 1 895 104 тыс. тенге или 88 %. Отклонение связано с переносом сроков ввода в эксплуатацию некоторых производственных объектов и заключением контрактов на меньшие </a:t>
            </a:r>
            <a:r>
              <a:rPr lang="ru-RU" sz="1400" dirty="0" smtClean="0"/>
              <a:t>суммы</a:t>
            </a:r>
            <a:r>
              <a:rPr lang="ru-RU" sz="1400" dirty="0"/>
              <a:t>;</a:t>
            </a:r>
          </a:p>
          <a:p>
            <a:pPr marL="542925" indent="-1809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u="sng" dirty="0"/>
              <a:t>Командировочные затраты производственного персонала</a:t>
            </a:r>
            <a:r>
              <a:rPr lang="ru-RU" sz="1400" dirty="0"/>
              <a:t>: план по ТС - 5 180 тыс. тенге без НДС, фактическое исполнение - 4 873 тыс. тенге или 94 %. Экономия связана с меньшей фактической численностью производственного персонала в сравнении с утвержденной уполномоченным </a:t>
            </a:r>
            <a:r>
              <a:rPr lang="ru-RU" sz="1400" dirty="0" smtClean="0"/>
              <a:t>органом; </a:t>
            </a:r>
            <a:endParaRPr lang="ru-RU" sz="1400" dirty="0"/>
          </a:p>
          <a:p>
            <a:pPr marL="542925" indent="-1809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u="sng" dirty="0"/>
              <a:t>Услуги сторонних организаций</a:t>
            </a:r>
            <a:r>
              <a:rPr lang="ru-RU" sz="1400" dirty="0"/>
              <a:t>: план по ТС составляет – 21 223 тыс. тенге без НДС, фактическое исполнение - 19 282 тыс. тенге без НДС или 91 %. Отклонение связано с экономией по итогам тендеров (обслуживание компьютерного, серверного, телеком. оборудования</a:t>
            </a:r>
            <a:r>
              <a:rPr lang="ru-RU" sz="1400" dirty="0" smtClean="0"/>
              <a:t>).</a:t>
            </a:r>
            <a:endParaRPr lang="ru-RU" sz="1400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/>
              <a:t>Перерасход более 5 % сложились </a:t>
            </a:r>
            <a:r>
              <a:rPr lang="ru-RU" sz="1400" dirty="0" smtClean="0"/>
              <a:t>по </a:t>
            </a:r>
            <a:r>
              <a:rPr lang="ru-RU" sz="1400" dirty="0"/>
              <a:t>статьям заработная плата и подготовка </a:t>
            </a:r>
            <a:r>
              <a:rPr lang="ru-RU" sz="1400" dirty="0" smtClean="0"/>
              <a:t>кадров: </a:t>
            </a:r>
            <a:endParaRPr lang="ru-RU" sz="1400" dirty="0"/>
          </a:p>
          <a:p>
            <a:pPr marL="542925" indent="-1809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u="sng" dirty="0"/>
              <a:t>Заработная плата</a:t>
            </a:r>
            <a:r>
              <a:rPr lang="ru-RU" sz="1400" dirty="0"/>
              <a:t>: обусловлено с большим количеством выплат по сравнению с тарифной сметой, в которой не были включены премиальные выплаты, праздничные премии, а также материальная помощь к </a:t>
            </a:r>
            <a:r>
              <a:rPr lang="ru-RU" sz="1400" dirty="0" smtClean="0"/>
              <a:t>отпуску;</a:t>
            </a:r>
            <a:endParaRPr lang="ru-RU" sz="1400" dirty="0"/>
          </a:p>
          <a:p>
            <a:pPr marL="542925" indent="-1809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u="sng" dirty="0"/>
              <a:t>Подготовка кадров</a:t>
            </a:r>
            <a:r>
              <a:rPr lang="ru-RU" sz="1400" dirty="0"/>
              <a:t>: при утверждении тарифной сметы Уполномоченным органом исключены обучения не связанные с производством.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10989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0860"/>
            <a:ext cx="9107520" cy="8003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Перспективы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деятельности (план развития),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возможное изменение тарифа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услугу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по транспортировке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товарного газа</a:t>
            </a:r>
            <a:endParaRPr lang="ru-RU" sz="2400" b="1" dirty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0" y="852098"/>
            <a:ext cx="9071041" cy="5709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44450"/>
            <a:bevelB w="292100" prst="angle"/>
          </a:sp3d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cs typeface="Arial" pitchFamily="34" charset="0"/>
              </a:rPr>
              <a:t>Перспективы деятельности (план </a:t>
            </a:r>
            <a:r>
              <a:rPr lang="ru-RU" sz="1600" b="1" dirty="0" smtClean="0">
                <a:cs typeface="Arial" pitchFamily="34" charset="0"/>
              </a:rPr>
              <a:t>развития)</a:t>
            </a:r>
            <a:endParaRPr kumimoji="1" lang="ru-RU" sz="1600" dirty="0"/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д</a:t>
            </a:r>
            <a:r>
              <a:rPr lang="ru-RU" sz="1600" dirty="0" smtClean="0"/>
              <a:t>оведение  проектной мощности </a:t>
            </a:r>
            <a:r>
              <a:rPr lang="ru-RU" sz="1600" dirty="0"/>
              <a:t>магистрального газопровода «Бейнеу-</a:t>
            </a:r>
            <a:r>
              <a:rPr lang="ru-RU" sz="1600" dirty="0" err="1"/>
              <a:t>Бозой</a:t>
            </a:r>
            <a:r>
              <a:rPr lang="ru-RU" sz="1600" dirty="0"/>
              <a:t>- Шымкент» до 10 млрд. м</a:t>
            </a:r>
            <a:r>
              <a:rPr lang="ru-RU" sz="1600" baseline="30000" dirty="0"/>
              <a:t>3</a:t>
            </a:r>
            <a:r>
              <a:rPr lang="ru-RU" sz="1600" dirty="0"/>
              <a:t> газа в год в рамках исполнения соглашения между Правительством РК и Китайской Народной Республики о сотрудничестве в строительстве и эксплуатации газопровода Казахстан-Китай от 18 августа 2007 </a:t>
            </a:r>
            <a:r>
              <a:rPr lang="ru-RU" sz="1600" dirty="0" smtClean="0"/>
              <a:t>года; </a:t>
            </a:r>
            <a:endParaRPr lang="ru-RU" sz="1600" dirty="0"/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о</a:t>
            </a:r>
            <a:r>
              <a:rPr lang="ru-RU" sz="1600" dirty="0" smtClean="0"/>
              <a:t>беспечение </a:t>
            </a:r>
            <a:r>
              <a:rPr lang="ru-RU" sz="1600" dirty="0"/>
              <a:t>надежной и безопасной транспортировки </a:t>
            </a:r>
            <a:r>
              <a:rPr lang="ru-RU" sz="1600" dirty="0" smtClean="0"/>
              <a:t>товарного газа; </a:t>
            </a:r>
            <a:endParaRPr lang="ru-RU" sz="1600" dirty="0"/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обеспечение заданного уровня </a:t>
            </a:r>
            <a:r>
              <a:rPr lang="ru-RU" sz="1600" dirty="0"/>
              <a:t>транспортировки </a:t>
            </a:r>
            <a:r>
              <a:rPr lang="ru-RU" sz="1600" dirty="0" smtClean="0"/>
              <a:t>товарного газа</a:t>
            </a:r>
            <a:r>
              <a:rPr lang="ru-RU" sz="1600" dirty="0"/>
              <a:t>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обеспечить </a:t>
            </a:r>
            <a:r>
              <a:rPr lang="ru-RU" sz="1600" dirty="0"/>
              <a:t>отсутствие несчастных случаев на объектах газопровода, аварийных ситуации, повлекших остановку производства и нанесение экологического ущерба;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повышать </a:t>
            </a:r>
            <a:r>
              <a:rPr lang="ru-RU" sz="1600" dirty="0"/>
              <a:t>эффективность эксплуатации газопровода;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повышать </a:t>
            </a:r>
            <a:r>
              <a:rPr lang="ru-RU" sz="1600" dirty="0"/>
              <a:t>эффективность использования энергоресурсов (технологического газа, электроэнергии, воды и др.);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обеспечивать </a:t>
            </a:r>
            <a:r>
              <a:rPr lang="ru-RU" sz="1600" dirty="0"/>
              <a:t>поддержание высокой производительности труда и повышение квалификации персонала.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/>
              <a:t> </a:t>
            </a:r>
            <a:r>
              <a:rPr lang="ru-RU" sz="1600" b="1" dirty="0" smtClean="0">
                <a:cs typeface="Arial" pitchFamily="34" charset="0"/>
              </a:rPr>
              <a:t>Возможное изменение тарифа </a:t>
            </a:r>
            <a:r>
              <a:rPr lang="ru-RU" sz="1600" b="1" dirty="0">
                <a:cs typeface="Arial" pitchFamily="34" charset="0"/>
              </a:rPr>
              <a:t>на регулируемую услугу по транспортировке газа</a:t>
            </a:r>
            <a:endParaRPr kumimoji="1" lang="ru-RU" sz="1600" dirty="0" smtClean="0"/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/>
              <a:t>Департаментом </a:t>
            </a:r>
            <a:r>
              <a:rPr lang="ru-RU" sz="1600" dirty="0"/>
              <a:t>Комитета по регулированию естественных монополий и защите конкуренции Министерства национальной экономики РК по городу Алматы утвержден предельный уровень тарифа и тарифной сметы на регулируемую услугу по транспортировке товарного газа по магистральному газопроводу на 2015-2019 годы в размере 18 071 тенге за 1000 м3  без НДС, с вводом в действие с 1 марта 2016 года.  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82116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248617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6369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Благодарим за </a:t>
            </a:r>
            <a:r>
              <a:rPr lang="ru-RU" sz="4000" b="1">
                <a:solidFill>
                  <a:srgbClr val="002060"/>
                </a:solidFill>
                <a:cs typeface="Times New Roman" panose="02020603050405020304" pitchFamily="18" charset="0"/>
              </a:rPr>
              <a:t>внимание</a:t>
            </a:r>
            <a:r>
              <a:rPr lang="ru-RU" sz="40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!</a:t>
            </a:r>
            <a:endParaRPr lang="en-US" sz="40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82"/>
            <a:ext cx="9144000" cy="599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kern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Общая информация о проекте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cs typeface="Times New Roman" panose="02020603050405020304" pitchFamily="18" charset="0"/>
              </a:rPr>
              <a:t>проекта: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Обеспечение природным газом южных регионов РК, экспортные поставки газа в Китай, обеспечение энергетической безопасности </a:t>
            </a:r>
            <a:r>
              <a:rPr lang="ru-RU" sz="1600" dirty="0" smtClean="0">
                <a:solidFill>
                  <a:schemeClr val="dk1"/>
                </a:solidFill>
              </a:rPr>
              <a:t>РК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chemeClr val="dk1"/>
              </a:solidFill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cs typeface="Times New Roman" panose="02020603050405020304" pitchFamily="18" charset="0"/>
              </a:rPr>
              <a:t>Участники проекта: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446088" indent="-180975" algn="just" eaLnBrk="0" hangingPunct="0">
              <a:spcBef>
                <a:spcPts val="0"/>
              </a:spcBef>
              <a:spcAft>
                <a:spcPts val="600"/>
              </a:spcAft>
            </a:pPr>
            <a:r>
              <a:rPr kumimoji="1" lang="ru-RU" sz="1600" dirty="0" smtClean="0">
                <a:solidFill>
                  <a:srgbClr val="000000"/>
                </a:solidFill>
              </a:rPr>
              <a:t>18 </a:t>
            </a:r>
            <a:r>
              <a:rPr kumimoji="1" lang="ru-RU" sz="1600" dirty="0">
                <a:solidFill>
                  <a:srgbClr val="000000"/>
                </a:solidFill>
              </a:rPr>
              <a:t>августа 2007 </a:t>
            </a:r>
            <a:r>
              <a:rPr kumimoji="1" lang="ru-RU" sz="1600" dirty="0" smtClean="0">
                <a:solidFill>
                  <a:srgbClr val="000000"/>
                </a:solidFill>
              </a:rPr>
              <a:t>года подписано Соглашение </a:t>
            </a:r>
            <a:r>
              <a:rPr kumimoji="1" lang="ru-RU" sz="1600" dirty="0">
                <a:solidFill>
                  <a:srgbClr val="000000"/>
                </a:solidFill>
              </a:rPr>
              <a:t>между Правительством РК и Китайской Народной Республики о сотрудничестве в строительстве и эксплуатации газопровода Казахстан-Китай </a:t>
            </a:r>
            <a:endParaRPr kumimoji="1" lang="ru-RU" sz="1600" dirty="0" smtClean="0">
              <a:solidFill>
                <a:srgbClr val="000000"/>
              </a:solidFill>
            </a:endParaRPr>
          </a:p>
          <a:p>
            <a:pPr marL="446088" indent="-180975" algn="just" eaLnBrk="0" hangingPunct="0">
              <a:spcBef>
                <a:spcPts val="0"/>
              </a:spcBef>
              <a:spcAft>
                <a:spcPts val="600"/>
              </a:spcAft>
            </a:pPr>
            <a:r>
              <a:rPr kumimoji="1" lang="ru-RU" altLang="ru-RU" sz="1600" dirty="0" smtClean="0">
                <a:solidFill>
                  <a:srgbClr val="000000"/>
                </a:solidFill>
              </a:rPr>
              <a:t>18 </a:t>
            </a:r>
            <a:r>
              <a:rPr kumimoji="1" lang="ru-RU" altLang="ru-RU" sz="1600" dirty="0">
                <a:solidFill>
                  <a:srgbClr val="000000"/>
                </a:solidFill>
              </a:rPr>
              <a:t>января 2011 </a:t>
            </a:r>
            <a:r>
              <a:rPr kumimoji="1" lang="ru-RU" altLang="ru-RU" sz="1600" dirty="0" smtClean="0">
                <a:solidFill>
                  <a:srgbClr val="000000"/>
                </a:solidFill>
              </a:rPr>
              <a:t>года</a:t>
            </a:r>
            <a:r>
              <a:rPr kumimoji="1" lang="ru-RU" sz="1600" dirty="0" smtClean="0">
                <a:solidFill>
                  <a:srgbClr val="000000"/>
                </a:solidFill>
              </a:rPr>
              <a:t> </a:t>
            </a:r>
            <a:r>
              <a:rPr kumimoji="1" lang="ru-RU" sz="1600" dirty="0">
                <a:solidFill>
                  <a:srgbClr val="000000"/>
                </a:solidFill>
              </a:rPr>
              <a:t>АО «</a:t>
            </a:r>
            <a:r>
              <a:rPr kumimoji="1" lang="ru-RU" sz="1600" dirty="0" err="1">
                <a:solidFill>
                  <a:srgbClr val="000000"/>
                </a:solidFill>
              </a:rPr>
              <a:t>КазТрансГаз</a:t>
            </a:r>
            <a:r>
              <a:rPr kumimoji="1" lang="ru-RU" sz="1600" dirty="0">
                <a:solidFill>
                  <a:srgbClr val="000000"/>
                </a:solidFill>
              </a:rPr>
              <a:t>» </a:t>
            </a:r>
            <a:r>
              <a:rPr kumimoji="1" lang="ru-RU" sz="1600" dirty="0" smtClean="0">
                <a:solidFill>
                  <a:srgbClr val="000000"/>
                </a:solidFill>
              </a:rPr>
              <a:t>(50%) </a:t>
            </a:r>
            <a:r>
              <a:rPr kumimoji="1" lang="ru-RU" sz="1600" dirty="0">
                <a:solidFill>
                  <a:srgbClr val="000000"/>
                </a:solidFill>
              </a:rPr>
              <a:t>и </a:t>
            </a:r>
            <a:r>
              <a:rPr kumimoji="1" lang="ru-RU" sz="1600" dirty="0" err="1" smtClean="0">
                <a:solidFill>
                  <a:srgbClr val="000000"/>
                </a:solidFill>
              </a:rPr>
              <a:t>Trans-Asia</a:t>
            </a:r>
            <a:r>
              <a:rPr kumimoji="1" lang="ru-RU" sz="1600" dirty="0" smtClean="0">
                <a:solidFill>
                  <a:srgbClr val="000000"/>
                </a:solidFill>
              </a:rPr>
              <a:t> </a:t>
            </a:r>
            <a:r>
              <a:rPr kumimoji="1" lang="ru-RU" sz="1600" dirty="0" err="1">
                <a:solidFill>
                  <a:srgbClr val="000000"/>
                </a:solidFill>
              </a:rPr>
              <a:t>Gas</a:t>
            </a:r>
            <a:r>
              <a:rPr kumimoji="1" lang="ru-RU" sz="1600" dirty="0">
                <a:solidFill>
                  <a:srgbClr val="000000"/>
                </a:solidFill>
              </a:rPr>
              <a:t> </a:t>
            </a:r>
            <a:r>
              <a:rPr kumimoji="1" lang="ru-RU" sz="1600" dirty="0" err="1">
                <a:solidFill>
                  <a:srgbClr val="000000"/>
                </a:solidFill>
              </a:rPr>
              <a:t>Pipeline</a:t>
            </a:r>
            <a:r>
              <a:rPr kumimoji="1" lang="ru-RU" sz="1600" dirty="0">
                <a:solidFill>
                  <a:srgbClr val="000000"/>
                </a:solidFill>
              </a:rPr>
              <a:t> </a:t>
            </a:r>
            <a:r>
              <a:rPr kumimoji="1" lang="ru-RU" sz="1600" dirty="0" err="1">
                <a:solidFill>
                  <a:srgbClr val="000000"/>
                </a:solidFill>
              </a:rPr>
              <a:t>Co</a:t>
            </a:r>
            <a:r>
              <a:rPr kumimoji="1" lang="ru-RU" sz="1600" dirty="0">
                <a:solidFill>
                  <a:srgbClr val="000000"/>
                </a:solidFill>
              </a:rPr>
              <a:t> </a:t>
            </a:r>
            <a:r>
              <a:rPr kumimoji="1" lang="ru-RU" sz="1600" dirty="0" err="1">
                <a:solidFill>
                  <a:srgbClr val="000000"/>
                </a:solidFill>
              </a:rPr>
              <a:t>Ltd</a:t>
            </a:r>
            <a:r>
              <a:rPr kumimoji="1" lang="ru-RU" sz="1600" dirty="0">
                <a:solidFill>
                  <a:srgbClr val="000000"/>
                </a:solidFill>
              </a:rPr>
              <a:t> </a:t>
            </a:r>
            <a:r>
              <a:rPr kumimoji="1" lang="ru-RU" sz="1600" dirty="0" smtClean="0">
                <a:solidFill>
                  <a:srgbClr val="000000"/>
                </a:solidFill>
              </a:rPr>
              <a:t>(50%)</a:t>
            </a:r>
            <a:r>
              <a:rPr kumimoji="1" lang="en-US" altLang="ru-RU" sz="1600" dirty="0" smtClean="0">
                <a:solidFill>
                  <a:srgbClr val="000000"/>
                </a:solidFill>
              </a:rPr>
              <a:t> </a:t>
            </a:r>
            <a:r>
              <a:rPr kumimoji="1" lang="ru-RU" altLang="ru-RU" sz="1600" dirty="0">
                <a:solidFill>
                  <a:srgbClr val="000000"/>
                </a:solidFill>
              </a:rPr>
              <a:t>создано ТОО «Газопровод Бейнеу-Шымкент» (далее – Товарищество</a:t>
            </a:r>
            <a:r>
              <a:rPr kumimoji="1" lang="ru-RU" altLang="ru-RU" sz="1600" dirty="0" smtClean="0">
                <a:solidFill>
                  <a:srgbClr val="000000"/>
                </a:solidFill>
              </a:rPr>
              <a:t>)</a:t>
            </a:r>
            <a:endParaRPr kumimoji="1" lang="en-US" altLang="ru-RU" sz="1600" dirty="0">
              <a:solidFill>
                <a:srgbClr val="000000"/>
              </a:solidFill>
            </a:endParaRPr>
          </a:p>
          <a:p>
            <a:pPr marL="446088" indent="-180975" algn="just" eaLnBrk="0" hangingPunct="0">
              <a:spcBef>
                <a:spcPts val="0"/>
              </a:spcBef>
              <a:spcAft>
                <a:spcPts val="600"/>
              </a:spcAft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lv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cs typeface="Times New Roman" panose="02020603050405020304" pitchFamily="18" charset="0"/>
              </a:rPr>
              <a:t>Ресурсная </a:t>
            </a:r>
            <a:r>
              <a:rPr lang="ru-RU" sz="1600" b="1" dirty="0">
                <a:cs typeface="Times New Roman" panose="02020603050405020304" pitchFamily="18" charset="0"/>
              </a:rPr>
              <a:t>база </a:t>
            </a:r>
            <a:r>
              <a:rPr lang="ru-RU" sz="1600" b="1" dirty="0" smtClean="0">
                <a:cs typeface="Times New Roman" panose="02020603050405020304" pitchFamily="18" charset="0"/>
              </a:rPr>
              <a:t>проекта: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Западная и Актюбинская группы </a:t>
            </a:r>
            <a:r>
              <a:rPr lang="ru-RU" sz="1600" dirty="0" smtClean="0">
                <a:solidFill>
                  <a:schemeClr val="dk1"/>
                </a:solidFill>
              </a:rPr>
              <a:t>месторождений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 smtClean="0">
              <a:solidFill>
                <a:schemeClr val="dk1"/>
              </a:solidFill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cs typeface="Times New Roman" panose="02020603050405020304" pitchFamily="18" charset="0"/>
              </a:rPr>
              <a:t>Место </a:t>
            </a:r>
            <a:r>
              <a:rPr lang="ru-RU" sz="1600" b="1" dirty="0">
                <a:cs typeface="Times New Roman" panose="02020603050405020304" pitchFamily="18" charset="0"/>
              </a:rPr>
              <a:t>реализации </a:t>
            </a:r>
            <a:r>
              <a:rPr lang="ru-RU" sz="1600" b="1" dirty="0" smtClean="0">
                <a:cs typeface="Times New Roman" panose="02020603050405020304" pitchFamily="18" charset="0"/>
              </a:rPr>
              <a:t>проекта: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err="1">
                <a:solidFill>
                  <a:schemeClr val="dk1"/>
                </a:solidFill>
              </a:rPr>
              <a:t>Мангистауская</a:t>
            </a:r>
            <a:r>
              <a:rPr lang="ru-RU" sz="1600" dirty="0">
                <a:solidFill>
                  <a:schemeClr val="dk1"/>
                </a:solidFill>
              </a:rPr>
              <a:t>, Актюбинская, </a:t>
            </a:r>
            <a:r>
              <a:rPr lang="ru-RU" sz="1600" dirty="0" err="1">
                <a:solidFill>
                  <a:schemeClr val="dk1"/>
                </a:solidFill>
              </a:rPr>
              <a:t>Кызылординская</a:t>
            </a:r>
            <a:r>
              <a:rPr lang="ru-RU" sz="1600" dirty="0">
                <a:solidFill>
                  <a:schemeClr val="dk1"/>
                </a:solidFill>
              </a:rPr>
              <a:t> и Южно-Казахстанская области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endParaRPr kumimoji="1" lang="en-US" sz="1600" dirty="0" smtClean="0">
              <a:solidFill>
                <a:srgbClr val="000000"/>
              </a:solidFill>
            </a:endParaRPr>
          </a:p>
          <a:p>
            <a:pPr marL="0" indent="444500" algn="just" eaLnBrk="0" hangingPunct="0">
              <a:spcBef>
                <a:spcPts val="0"/>
              </a:spcBef>
              <a:spcAft>
                <a:spcPts val="600"/>
              </a:spcAft>
            </a:pPr>
            <a:endParaRPr kumimoji="1" lang="en-US" sz="1600" dirty="0">
              <a:solidFill>
                <a:srgbClr val="000000"/>
              </a:solidFill>
            </a:endParaRPr>
          </a:p>
          <a:p>
            <a:pPr marL="0" indent="444500" algn="just" eaLnBrk="0" hangingPunct="0">
              <a:spcBef>
                <a:spcPts val="0"/>
              </a:spcBef>
              <a:spcAft>
                <a:spcPts val="600"/>
              </a:spcAft>
            </a:pPr>
            <a:endParaRPr kumimoji="1" lang="en-US" altLang="ru-RU" sz="1600" dirty="0" smtClean="0">
              <a:solidFill>
                <a:srgbClr val="000000"/>
              </a:solidFill>
            </a:endParaRPr>
          </a:p>
          <a:p>
            <a:pPr marL="0" indent="444500" algn="just" eaLnBrk="0" hangingPunct="0">
              <a:spcBef>
                <a:spcPts val="0"/>
              </a:spcBef>
            </a:pPr>
            <a:endParaRPr kumimoji="1" lang="en-US" altLang="ru-RU" sz="1600" dirty="0">
              <a:solidFill>
                <a:srgbClr val="0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450000" algn="just" eaLnBrk="0" hangingPunct="0">
              <a:spcBef>
                <a:spcPts val="0"/>
              </a:spcBef>
              <a:buNone/>
            </a:pPr>
            <a:r>
              <a:rPr kumimoji="1" lang="ru-RU" sz="1600" dirty="0" smtClean="0">
                <a:solidFill>
                  <a:srgbClr val="000000"/>
                </a:solidFill>
              </a:rPr>
              <a:t>	</a:t>
            </a:r>
          </a:p>
          <a:p>
            <a:pPr marL="0" indent="450000" algn="just" eaLnBrk="0" hangingPunct="0">
              <a:spcBef>
                <a:spcPts val="0"/>
              </a:spcBef>
              <a:buNone/>
            </a:pPr>
            <a:endParaRPr kumimoji="1" lang="en-US" altLang="ru-RU" sz="1600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52884" cy="43380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Технические параметры газопровода</a:t>
            </a:r>
            <a:endParaRPr lang="ru-RU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884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12126"/>
              </p:ext>
            </p:extLst>
          </p:nvPr>
        </p:nvGraphicFramePr>
        <p:xfrm>
          <a:off x="323528" y="1196752"/>
          <a:ext cx="8496944" cy="482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6760"/>
                <a:gridCol w="950428"/>
                <a:gridCol w="1169756"/>
              </a:tblGrid>
              <a:tr h="43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Ед.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изм.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</a:rPr>
                        <a:t>Величина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7557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kern="1200" dirty="0" smtClean="0">
                          <a:effectLst/>
                        </a:rPr>
                        <a:t>Протяженность газопровода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км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1600" kern="1200" dirty="0" smtClean="0">
                          <a:effectLst/>
                        </a:rPr>
                        <a:t>1 4</a:t>
                      </a:r>
                      <a:r>
                        <a:rPr lang="en-US" sz="1600" kern="1200" dirty="0" smtClean="0">
                          <a:effectLst/>
                        </a:rPr>
                        <a:t>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557">
                <a:tc>
                  <a:txBody>
                    <a:bodyPr/>
                    <a:lstStyle/>
                    <a:p>
                      <a:pPr marL="180975" indent="0" algn="l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Диаметр укладываемых труб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effectLst/>
                        </a:rPr>
                        <a:t>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1600" kern="1200" dirty="0" smtClean="0">
                          <a:effectLst/>
                        </a:rPr>
                        <a:t>1067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557">
                <a:tc>
                  <a:txBody>
                    <a:bodyPr/>
                    <a:lstStyle/>
                    <a:p>
                      <a:pPr marL="180975" indent="0" algn="l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Компрессорные станции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ед.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8966">
                <a:tc>
                  <a:txBody>
                    <a:bodyPr/>
                    <a:lstStyle/>
                    <a:p>
                      <a:pPr marL="180975" indent="0" algn="l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Газоперекачивающие агрегаты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ед.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557">
                <a:tc>
                  <a:txBody>
                    <a:bodyPr/>
                    <a:lstStyle/>
                    <a:p>
                      <a:pPr marL="180975" indent="0" algn="l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Вахтовые поселки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ед.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557">
                <a:tc>
                  <a:txBody>
                    <a:bodyPr/>
                    <a:lstStyle/>
                    <a:p>
                      <a:pPr marL="18097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Ремонтно-эксплуатационные участки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ед.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557">
                <a:tc>
                  <a:txBody>
                    <a:bodyPr/>
                    <a:lstStyle/>
                    <a:p>
                      <a:pPr marL="180975" indent="0" algn="l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Проектное давление на участке «Бейнеу-Бозой»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effectLst/>
                        </a:rPr>
                        <a:t>МПа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effectLst/>
                        </a:rPr>
                        <a:t>7,4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557">
                <a:tc>
                  <a:txBody>
                    <a:bodyPr/>
                    <a:lstStyle/>
                    <a:p>
                      <a:pPr marL="180975" indent="0" algn="l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Проектное давление на участке «Бозой-Шымкент»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effectLst/>
                        </a:rPr>
                        <a:t>МПа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effectLst/>
                        </a:rPr>
                        <a:t>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557">
                <a:tc>
                  <a:txBody>
                    <a:bodyPr/>
                    <a:lstStyle/>
                    <a:p>
                      <a:pPr marL="18097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Потенциальное количество ГРС к подключению к МГ «ББШ»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ед.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557">
                <a:tc>
                  <a:txBody>
                    <a:bodyPr/>
                    <a:lstStyle/>
                    <a:p>
                      <a:pPr marL="18097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Потенциальное количество газифицируемых поселков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ед.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529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5"/>
          <p:cNvGrpSpPr>
            <a:grpSpLocks/>
          </p:cNvGrpSpPr>
          <p:nvPr/>
        </p:nvGrpSpPr>
        <p:grpSpPr bwMode="auto">
          <a:xfrm>
            <a:off x="46108" y="754090"/>
            <a:ext cx="9067800" cy="5915269"/>
            <a:chOff x="48" y="736"/>
            <a:chExt cx="5664" cy="3429"/>
          </a:xfrm>
        </p:grpSpPr>
        <p:pic>
          <p:nvPicPr>
            <p:cNvPr id="3402" name="Picture 4" descr="Карта ББ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736"/>
              <a:ext cx="5664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521" y="799"/>
              <a:ext cx="1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А К Т Ю Б И Н С К А Я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О Б Л А С Т Ь</a:t>
              </a:r>
            </a:p>
          </p:txBody>
        </p:sp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 rot="-5042948">
              <a:off x="-619" y="2720"/>
              <a:ext cx="16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М А Н Г И С Т А У С К А Я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О Б Л А С Т Ь</a:t>
              </a:r>
            </a:p>
          </p:txBody>
        </p:sp>
      </p:grpSp>
      <p:sp>
        <p:nvSpPr>
          <p:cNvPr id="3075" name="Freeform 11"/>
          <p:cNvSpPr>
            <a:spLocks/>
          </p:cNvSpPr>
          <p:nvPr/>
        </p:nvSpPr>
        <p:spPr bwMode="auto">
          <a:xfrm>
            <a:off x="3738563" y="1844675"/>
            <a:ext cx="4762500" cy="3743325"/>
          </a:xfrm>
          <a:custGeom>
            <a:avLst/>
            <a:gdLst>
              <a:gd name="T0" fmla="*/ 0 w 500"/>
              <a:gd name="T1" fmla="*/ 0 h 393"/>
              <a:gd name="T2" fmla="*/ 2147483647 w 500"/>
              <a:gd name="T3" fmla="*/ 2147483647 h 393"/>
              <a:gd name="T4" fmla="*/ 2147483647 w 500"/>
              <a:gd name="T5" fmla="*/ 2147483647 h 393"/>
              <a:gd name="T6" fmla="*/ 2147483647 w 500"/>
              <a:gd name="T7" fmla="*/ 2147483647 h 393"/>
              <a:gd name="T8" fmla="*/ 2147483647 w 500"/>
              <a:gd name="T9" fmla="*/ 2147483647 h 393"/>
              <a:gd name="T10" fmla="*/ 2147483647 w 500"/>
              <a:gd name="T11" fmla="*/ 2147483647 h 393"/>
              <a:gd name="T12" fmla="*/ 2147483647 w 500"/>
              <a:gd name="T13" fmla="*/ 2147483647 h 393"/>
              <a:gd name="T14" fmla="*/ 2147483647 w 500"/>
              <a:gd name="T15" fmla="*/ 2147483647 h 393"/>
              <a:gd name="T16" fmla="*/ 2147483647 w 500"/>
              <a:gd name="T17" fmla="*/ 2147483647 h 393"/>
              <a:gd name="T18" fmla="*/ 2147483647 w 500"/>
              <a:gd name="T19" fmla="*/ 2147483647 h 393"/>
              <a:gd name="T20" fmla="*/ 2147483647 w 500"/>
              <a:gd name="T21" fmla="*/ 2147483647 h 393"/>
              <a:gd name="T22" fmla="*/ 2147483647 w 500"/>
              <a:gd name="T23" fmla="*/ 2147483647 h 393"/>
              <a:gd name="T24" fmla="*/ 2147483647 w 500"/>
              <a:gd name="T25" fmla="*/ 2147483647 h 393"/>
              <a:gd name="T26" fmla="*/ 2147483647 w 500"/>
              <a:gd name="T27" fmla="*/ 2147483647 h 393"/>
              <a:gd name="T28" fmla="*/ 2147483647 w 500"/>
              <a:gd name="T29" fmla="*/ 2147483647 h 393"/>
              <a:gd name="T30" fmla="*/ 2147483647 w 500"/>
              <a:gd name="T31" fmla="*/ 2147483647 h 393"/>
              <a:gd name="T32" fmla="*/ 2147483647 w 500"/>
              <a:gd name="T33" fmla="*/ 2147483647 h 393"/>
              <a:gd name="T34" fmla="*/ 2147483647 w 500"/>
              <a:gd name="T35" fmla="*/ 2147483647 h 393"/>
              <a:gd name="T36" fmla="*/ 2147483647 w 500"/>
              <a:gd name="T37" fmla="*/ 2147483647 h 393"/>
              <a:gd name="T38" fmla="*/ 2147483647 w 500"/>
              <a:gd name="T39" fmla="*/ 2147483647 h 393"/>
              <a:gd name="T40" fmla="*/ 2147483647 w 500"/>
              <a:gd name="T41" fmla="*/ 2147483647 h 393"/>
              <a:gd name="T42" fmla="*/ 2147483647 w 500"/>
              <a:gd name="T43" fmla="*/ 2147483647 h 393"/>
              <a:gd name="T44" fmla="*/ 2147483647 w 500"/>
              <a:gd name="T45" fmla="*/ 2147483647 h 3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0"/>
              <a:gd name="T70" fmla="*/ 0 h 393"/>
              <a:gd name="T71" fmla="*/ 500 w 500"/>
              <a:gd name="T72" fmla="*/ 393 h 3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0" h="393">
                <a:moveTo>
                  <a:pt x="0" y="0"/>
                </a:moveTo>
                <a:lnTo>
                  <a:pt x="16" y="14"/>
                </a:lnTo>
                <a:lnTo>
                  <a:pt x="18" y="42"/>
                </a:lnTo>
                <a:lnTo>
                  <a:pt x="37" y="42"/>
                </a:lnTo>
                <a:lnTo>
                  <a:pt x="45" y="67"/>
                </a:lnTo>
                <a:lnTo>
                  <a:pt x="50" y="99"/>
                </a:lnTo>
                <a:lnTo>
                  <a:pt x="81" y="100"/>
                </a:lnTo>
                <a:lnTo>
                  <a:pt x="90" y="109"/>
                </a:lnTo>
                <a:lnTo>
                  <a:pt x="114" y="119"/>
                </a:lnTo>
                <a:lnTo>
                  <a:pt x="139" y="110"/>
                </a:lnTo>
                <a:lnTo>
                  <a:pt x="186" y="167"/>
                </a:lnTo>
                <a:lnTo>
                  <a:pt x="230" y="177"/>
                </a:lnTo>
                <a:lnTo>
                  <a:pt x="273" y="199"/>
                </a:lnTo>
                <a:lnTo>
                  <a:pt x="283" y="223"/>
                </a:lnTo>
                <a:lnTo>
                  <a:pt x="352" y="267"/>
                </a:lnTo>
                <a:lnTo>
                  <a:pt x="372" y="301"/>
                </a:lnTo>
                <a:lnTo>
                  <a:pt x="386" y="311"/>
                </a:lnTo>
                <a:lnTo>
                  <a:pt x="387" y="329"/>
                </a:lnTo>
                <a:lnTo>
                  <a:pt x="406" y="341"/>
                </a:lnTo>
                <a:lnTo>
                  <a:pt x="423" y="335"/>
                </a:lnTo>
                <a:lnTo>
                  <a:pt x="462" y="362"/>
                </a:lnTo>
                <a:lnTo>
                  <a:pt x="477" y="385"/>
                </a:lnTo>
                <a:lnTo>
                  <a:pt x="500" y="393"/>
                </a:ln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400" name="Rectangle 35"/>
          <p:cNvSpPr>
            <a:spLocks noChangeArrowheads="1"/>
          </p:cNvSpPr>
          <p:nvPr/>
        </p:nvSpPr>
        <p:spPr bwMode="auto">
          <a:xfrm>
            <a:off x="5143005" y="3300418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 rot="16200000" flipV="1">
            <a:off x="321470" y="2964656"/>
            <a:ext cx="500062" cy="428625"/>
          </a:xfrm>
          <a:prstGeom prst="line">
            <a:avLst/>
          </a:prstGeom>
          <a:ln w="63500">
            <a:solidFill>
              <a:srgbClr val="E8A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H="1" flipV="1">
            <a:off x="96640" y="1844675"/>
            <a:ext cx="279667" cy="1084263"/>
          </a:xfrm>
          <a:prstGeom prst="line">
            <a:avLst/>
          </a:prstGeom>
          <a:ln w="63500">
            <a:solidFill>
              <a:srgbClr val="E8A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>
            <a:off x="2164153" y="2245669"/>
            <a:ext cx="35719" cy="565150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rot="5400000">
            <a:off x="1571625" y="3071813"/>
            <a:ext cx="928687" cy="357188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rot="16200000" flipH="1">
            <a:off x="1357312" y="4214813"/>
            <a:ext cx="1071563" cy="71438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rot="16200000" flipH="1">
            <a:off x="785813" y="3429000"/>
            <a:ext cx="928688" cy="928687"/>
          </a:xfrm>
          <a:prstGeom prst="line">
            <a:avLst/>
          </a:prstGeom>
          <a:ln w="63500">
            <a:solidFill>
              <a:srgbClr val="E8A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16200000" flipH="1">
            <a:off x="1607344" y="4464844"/>
            <a:ext cx="428625" cy="214313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rot="16200000" flipV="1">
            <a:off x="1607344" y="1535906"/>
            <a:ext cx="928688" cy="142875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V="1">
            <a:off x="7848600" y="5715001"/>
            <a:ext cx="866775" cy="34924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rot="5400000" flipH="1" flipV="1">
            <a:off x="8572500" y="5214938"/>
            <a:ext cx="642938" cy="50006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 flipV="1">
            <a:off x="8715375" y="5715002"/>
            <a:ext cx="71438" cy="349248"/>
          </a:xfrm>
          <a:prstGeom prst="line">
            <a:avLst/>
          </a:prstGeom>
          <a:ln w="50800" cap="rnd">
            <a:solidFill>
              <a:srgbClr val="66006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 rot="5400000" flipH="1" flipV="1">
            <a:off x="8786813" y="5357813"/>
            <a:ext cx="357187" cy="357187"/>
          </a:xfrm>
          <a:prstGeom prst="line">
            <a:avLst/>
          </a:prstGeom>
          <a:ln w="50800" cap="rnd">
            <a:solidFill>
              <a:srgbClr val="66006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4" name="Text Box 14"/>
          <p:cNvSpPr txBox="1">
            <a:spLocks noChangeArrowheads="1"/>
          </p:cNvSpPr>
          <p:nvPr/>
        </p:nvSpPr>
        <p:spPr bwMode="auto">
          <a:xfrm>
            <a:off x="906082" y="1905000"/>
            <a:ext cx="107511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КС «Бозой»</a:t>
            </a:r>
          </a:p>
          <a:p>
            <a:pPr algn="ctr" eaLnBrk="1" hangingPunct="1"/>
            <a:r>
              <a:rPr lang="ru-RU" sz="800" b="1" i="1" u="sng" dirty="0" smtClean="0">
                <a:solidFill>
                  <a:srgbClr val="000000"/>
                </a:solidFill>
              </a:rPr>
              <a:t>ВП «Бозой»</a:t>
            </a:r>
          </a:p>
        </p:txBody>
      </p:sp>
      <p:sp>
        <p:nvSpPr>
          <p:cNvPr id="3125" name="Rectangle 35"/>
          <p:cNvSpPr>
            <a:spLocks noChangeArrowheads="1"/>
          </p:cNvSpPr>
          <p:nvPr/>
        </p:nvSpPr>
        <p:spPr bwMode="auto">
          <a:xfrm>
            <a:off x="7157523" y="4353810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60" name="Заголовок 1"/>
          <p:cNvSpPr txBox="1">
            <a:spLocks/>
          </p:cNvSpPr>
          <p:nvPr/>
        </p:nvSpPr>
        <p:spPr bwMode="auto">
          <a:xfrm>
            <a:off x="8009" y="0"/>
            <a:ext cx="91059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a typeface="Arial Unicode MS" pitchFamily="34" charset="-128"/>
                <a:cs typeface="Calibri" pitchFamily="34" charset="0"/>
              </a:rPr>
              <a:t>Схема газопровода «Бейнеу-Бозой-Шымкент»</a:t>
            </a:r>
            <a:endParaRPr lang="ru-RU" sz="2400" b="1" dirty="0">
              <a:solidFill>
                <a:srgbClr val="002060"/>
              </a:solidFill>
              <a:ea typeface="Arial Unicode MS" pitchFamily="34" charset="-128"/>
              <a:cs typeface="Calibri" pitchFamily="34" charset="0"/>
            </a:endParaRPr>
          </a:p>
        </p:txBody>
      </p:sp>
      <p:sp useBgFill="1">
        <p:nvSpPr>
          <p:cNvPr id="165" name="Объект 2"/>
          <p:cNvSpPr txBox="1">
            <a:spLocks/>
          </p:cNvSpPr>
          <p:nvPr/>
        </p:nvSpPr>
        <p:spPr bwMode="auto">
          <a:xfrm>
            <a:off x="5606138" y="745501"/>
            <a:ext cx="3480594" cy="1879343"/>
          </a:xfrm>
          <a:prstGeom prst="rect">
            <a:avLst/>
          </a:prstGeom>
          <a:ln w="9525" cap="rnd" cmpd="dbl">
            <a:solidFill>
              <a:schemeClr val="accent1"/>
            </a:solidFill>
            <a:bevel/>
            <a:headEnd/>
            <a:tailEnd/>
          </a:ln>
          <a:effectLst>
            <a:outerShdw blurRad="63500" sx="102000" sy="102000" algn="ctr" rotWithShape="0">
              <a:srgbClr val="142F5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u="sng" dirty="0" smtClean="0">
                <a:solidFill>
                  <a:prstClr val="black"/>
                </a:solidFill>
              </a:rPr>
              <a:t>1 </a:t>
            </a:r>
            <a:r>
              <a:rPr lang="ru-RU" sz="1000" b="1" u="sng" dirty="0" smtClean="0">
                <a:solidFill>
                  <a:prstClr val="black"/>
                </a:solidFill>
                <a:cs typeface="Times New Roman" pitchFamily="18" charset="0"/>
              </a:rPr>
              <a:t>очередь. Участок «Бозой-Шымкент»:</a:t>
            </a:r>
          </a:p>
          <a:p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      Пропускная способность – до 6 млрд.м3/год.</a:t>
            </a:r>
          </a:p>
          <a:p>
            <a:pPr algn="l"/>
            <a:endParaRPr lang="ru-RU" sz="1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Протяжённость линейной части                   – 1143 км.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Диаметр                                                               – 1067 мм.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Проектное давление                                        – 9,8 МПа.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Компрессорная станция «Бозой»                 – 5 агрегатов.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Ремонтно-эксплуатационные участки         – 4 ед.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Вахтовые посёлки                                              – 5 ед.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Газоизмерительные станции                          – 2 ед. </a:t>
            </a:r>
            <a:endParaRPr lang="ru-RU" sz="1000" dirty="0" smtClean="0">
              <a:solidFill>
                <a:prstClr val="black"/>
              </a:solidFill>
            </a:endParaRPr>
          </a:p>
        </p:txBody>
      </p:sp>
      <p:sp useBgFill="1">
        <p:nvSpPr>
          <p:cNvPr id="166" name="Объект 2"/>
          <p:cNvSpPr txBox="1">
            <a:spLocks/>
          </p:cNvSpPr>
          <p:nvPr/>
        </p:nvSpPr>
        <p:spPr bwMode="auto">
          <a:xfrm>
            <a:off x="60051" y="5381907"/>
            <a:ext cx="3524879" cy="1258542"/>
          </a:xfrm>
          <a:prstGeom prst="rect">
            <a:avLst/>
          </a:prstGeom>
          <a:ln w="9525" cap="rnd" cmpd="dbl">
            <a:solidFill>
              <a:schemeClr val="accent1"/>
            </a:solidFill>
            <a:beve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000" b="1" u="sng" dirty="0" smtClean="0">
                <a:solidFill>
                  <a:prstClr val="black"/>
                </a:solidFill>
                <a:cs typeface="Times New Roman" pitchFamily="18" charset="0"/>
              </a:rPr>
              <a:t>2 очередь. </a:t>
            </a:r>
            <a:r>
              <a:rPr lang="ru-RU" sz="1000" b="1" u="sng" dirty="0">
                <a:solidFill>
                  <a:prstClr val="black"/>
                </a:solidFill>
                <a:cs typeface="Times New Roman" pitchFamily="18" charset="0"/>
              </a:rPr>
              <a:t>Участок «Бейнеу-Бозой</a:t>
            </a:r>
            <a:r>
              <a:rPr lang="ru-RU" sz="1000" b="1" u="sng" dirty="0" smtClean="0">
                <a:solidFill>
                  <a:prstClr val="black"/>
                </a:solidFill>
                <a:cs typeface="Times New Roman" pitchFamily="18" charset="0"/>
              </a:rPr>
              <a:t>»: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Увеличение пропускной способности – до 10 млрд.м3/год.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      </a:t>
            </a:r>
            <a:endParaRPr lang="ru-RU" sz="1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Протяжённость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линейной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части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311 км.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Диаметр                                            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1067 мм.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Проектное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давление                     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7,4 МПа.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Компрессорная станция «Караозек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»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3 агрегата.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Газоизмерительная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станция        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1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ед. 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 flipV="1">
            <a:off x="2164153" y="1844675"/>
            <a:ext cx="1598719" cy="27991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6" name="Text Box 36"/>
          <p:cNvSpPr txBox="1">
            <a:spLocks noChangeArrowheads="1"/>
          </p:cNvSpPr>
          <p:nvPr/>
        </p:nvSpPr>
        <p:spPr bwMode="auto">
          <a:xfrm>
            <a:off x="5743615" y="3096260"/>
            <a:ext cx="1107996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КС «Караозек»</a:t>
            </a:r>
          </a:p>
        </p:txBody>
      </p:sp>
      <p:sp>
        <p:nvSpPr>
          <p:cNvPr id="188" name="Блок-схема: магнитный диск 187"/>
          <p:cNvSpPr/>
          <p:nvPr/>
        </p:nvSpPr>
        <p:spPr>
          <a:xfrm>
            <a:off x="5484812" y="3150397"/>
            <a:ext cx="184930" cy="200019"/>
          </a:xfrm>
          <a:prstGeom prst="flowChartMagneticDisk">
            <a:avLst/>
          </a:prstGeom>
          <a:solidFill>
            <a:srgbClr val="0070C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189" name="Text Box 36"/>
          <p:cNvSpPr txBox="1">
            <a:spLocks noChangeArrowheads="1"/>
          </p:cNvSpPr>
          <p:nvPr/>
        </p:nvSpPr>
        <p:spPr bwMode="auto">
          <a:xfrm>
            <a:off x="4114113" y="3487579"/>
            <a:ext cx="1414170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«Караозек»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431045" y="2207851"/>
            <a:ext cx="1640643" cy="624295"/>
          </a:xfrm>
          <a:prstGeom prst="line">
            <a:avLst/>
          </a:prstGeom>
          <a:ln w="762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магнитный диск 48"/>
          <p:cNvSpPr/>
          <p:nvPr/>
        </p:nvSpPr>
        <p:spPr>
          <a:xfrm>
            <a:off x="2000250" y="2045650"/>
            <a:ext cx="184930" cy="200019"/>
          </a:xfrm>
          <a:prstGeom prst="flowChartMagneticDisk">
            <a:avLst/>
          </a:prstGeom>
          <a:solidFill>
            <a:srgbClr val="0070C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147201" y="1811470"/>
            <a:ext cx="257982" cy="213240"/>
          </a:xfrm>
          <a:prstGeom prst="triangle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2352393" y="1676400"/>
            <a:ext cx="107660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ГИС «Бозой»</a:t>
            </a:r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8397055" y="5381907"/>
            <a:ext cx="257982" cy="213240"/>
          </a:xfrm>
          <a:prstGeom prst="triangle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7164289" y="5541445"/>
            <a:ext cx="1197752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ГИС «Акбулак»</a:t>
            </a:r>
          </a:p>
        </p:txBody>
      </p:sp>
      <p:sp useBgFill="1"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5709016" y="4361100"/>
            <a:ext cx="1335622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«Шорнак»</a:t>
            </a:r>
          </a:p>
        </p:txBody>
      </p:sp>
      <p:sp>
        <p:nvSpPr>
          <p:cNvPr id="59" name="Rectangle 35"/>
          <p:cNvSpPr>
            <a:spLocks noChangeArrowheads="1"/>
          </p:cNvSpPr>
          <p:nvPr/>
        </p:nvSpPr>
        <p:spPr bwMode="auto">
          <a:xfrm>
            <a:off x="4038600" y="2543882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 useBgFill="1"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2692501" y="2514600"/>
            <a:ext cx="1269899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«Аксуат»</a:t>
            </a:r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238911" y="2706168"/>
            <a:ext cx="257982" cy="213240"/>
          </a:xfrm>
          <a:prstGeom prst="triangle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564359" y="2810819"/>
            <a:ext cx="1150141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ГИС «Бейнеу»</a:t>
            </a:r>
          </a:p>
        </p:txBody>
      </p: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3584930" y="1655990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 useBgFill="1"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3837333" y="1532879"/>
            <a:ext cx="1572867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«Саксаульск»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8008" y="656147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6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4462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Финансово-экономические показатели за 201</a:t>
            </a:r>
            <a:r>
              <a:rPr lang="en-US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г.</a:t>
            </a:r>
            <a:endParaRPr lang="ru-RU" sz="2400" b="1" dirty="0">
              <a:cs typeface="Arial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7462195" y="1052736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i="1" dirty="0"/>
              <a:t>тыс</a:t>
            </a:r>
            <a:r>
              <a:rPr lang="ru-RU" sz="1400" i="1" dirty="0" smtClean="0"/>
              <a:t>. тенге</a:t>
            </a:r>
            <a:endParaRPr lang="ru-RU" sz="1400" i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70639"/>
              </p:ext>
            </p:extLst>
          </p:nvPr>
        </p:nvGraphicFramePr>
        <p:xfrm>
          <a:off x="107504" y="1329739"/>
          <a:ext cx="8928992" cy="48973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46989"/>
                <a:gridCol w="2082003"/>
              </a:tblGrid>
              <a:tr h="517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 Факт </a:t>
                      </a:r>
                      <a:r>
                        <a:rPr lang="ru-RU" sz="1600" b="1" u="none" strike="noStrike" dirty="0" smtClean="0"/>
                        <a:t>за 201</a:t>
                      </a:r>
                      <a:r>
                        <a:rPr lang="en-US" sz="1600" b="1" u="none" strike="noStrike" dirty="0" smtClean="0"/>
                        <a:t>6</a:t>
                      </a:r>
                      <a:r>
                        <a:rPr lang="ru-RU" sz="1600" b="1" u="none" strike="noStrike" baseline="0" dirty="0" smtClean="0"/>
                        <a:t> год</a:t>
                      </a:r>
                      <a:r>
                        <a:rPr lang="ru-RU" sz="1600" b="1" u="none" strike="noStrike" dirty="0" smtClean="0"/>
                        <a:t> 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7997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ru-RU" sz="1600" u="none" strike="noStrike" dirty="0" smtClean="0"/>
                        <a:t> Доход </a:t>
                      </a:r>
                      <a:r>
                        <a:rPr lang="ru-RU" sz="1600" u="none" strike="noStrike" dirty="0"/>
                        <a:t>от основной деятельности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33 827 305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</a:tr>
              <a:tr h="43799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Себестоимость оказанных услуг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(12 641 849)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</a:tr>
              <a:tr h="437997"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Валовый доход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21 185 456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</a:tr>
              <a:tr h="437997"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Общие и административные расходы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(2 061 416)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</a:tr>
              <a:tr h="437997"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 (убыток) от курсовой разницы, нетто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7 317 614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</a:tr>
              <a:tr h="437997">
                <a:tc>
                  <a:txBody>
                    <a:bodyPr/>
                    <a:lstStyle/>
                    <a:p>
                      <a:pPr marL="8255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Финансовые расходы </a:t>
                      </a:r>
                      <a:endParaRPr kumimoji="0" lang="ru-RU" sz="16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(11 103 332)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/>
                </a:tc>
              </a:tr>
              <a:tr h="437997">
                <a:tc>
                  <a:txBody>
                    <a:bodyPr/>
                    <a:lstStyle/>
                    <a:p>
                      <a:pPr marL="8255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Прочие доходы (убытки)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(348</a:t>
                      </a:r>
                      <a:r>
                        <a:rPr lang="en-US" sz="1600" baseline="0" dirty="0" smtClean="0">
                          <a:effectLst/>
                        </a:rPr>
                        <a:t> 979)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/>
                </a:tc>
              </a:tr>
              <a:tr h="437997"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Чистый доход (убыток) до налогообложения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14 989 343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</a:tr>
              <a:tr h="437997"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 по подоходному налогу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</a:tr>
              <a:tr h="437997">
                <a:tc>
                  <a:txBody>
                    <a:bodyPr/>
                    <a:lstStyle/>
                    <a:p>
                      <a:pPr marL="92075" marR="0" lvl="0" indent="-63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Чистый доход (убыток) после налогообложения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14 989 343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63" marR="8263" marT="8263" marB="0" anchor="ctr" horzOverflow="overflow"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6443156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8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36"/>
            <a:ext cx="9144000" cy="744668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О проводимой работе с потребителями регулируемых услуг за 2016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/>
              <a:t>      Товарищество </a:t>
            </a:r>
            <a:r>
              <a:rPr lang="ru-RU" sz="1600" b="1" dirty="0"/>
              <a:t>в отчетном периоде осуществило:</a:t>
            </a:r>
            <a:r>
              <a:rPr lang="ru-RU" sz="1600" b="1" dirty="0" smtClean="0"/>
              <a:t> </a:t>
            </a:r>
          </a:p>
          <a:p>
            <a:pPr marL="0" lv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/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Заключение </a:t>
            </a:r>
            <a:r>
              <a:rPr lang="ru-RU" sz="1600" dirty="0"/>
              <a:t>договора на транспортировку газа по магистральному газопроводу с потребителем товарного газа, в соответствии с типовым </a:t>
            </a:r>
            <a:r>
              <a:rPr lang="ru-RU" sz="1600" dirty="0" smtClean="0"/>
              <a:t>договором;</a:t>
            </a:r>
            <a:endParaRPr lang="en-US" sz="1600" dirty="0" smtClean="0"/>
          </a:p>
          <a:p>
            <a:pPr lvl="0" algn="just" eaLnBrk="0"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1" lang="ru-RU" sz="1600" dirty="0"/>
              <a:t>П</a:t>
            </a:r>
            <a:r>
              <a:rPr kumimoji="1" lang="ru-RU" sz="1600" dirty="0" smtClean="0"/>
              <a:t>роведение </a:t>
            </a:r>
            <a:r>
              <a:rPr kumimoji="1" lang="ru-RU" sz="1600" dirty="0"/>
              <a:t>слушания ежегодного отчета о своей деятельности за </a:t>
            </a:r>
            <a:r>
              <a:rPr kumimoji="1" lang="ru-RU" sz="1600" dirty="0" smtClean="0"/>
              <a:t>2015 </a:t>
            </a:r>
            <a:r>
              <a:rPr kumimoji="1" lang="ru-RU" sz="1600" dirty="0"/>
              <a:t>год, в соответствии с подпунктом 7-3) статьи 7 Закона РК «О естественных монополиях и регулируемых рынках» и Правил проведения ежегодного отчета о деятельности субъекта естественной монополии по предоставлению регулируемых услуг (товаров, работ) перед потребителями и иными заинтересованными лицами, утвержденных Приказом Министра национальной экономики РК от 18 декабря 2014 года № 150</a:t>
            </a:r>
            <a:r>
              <a:rPr kumimoji="1" lang="ru-RU" sz="1600" dirty="0" smtClean="0"/>
              <a:t>;</a:t>
            </a:r>
            <a:endParaRPr kumimoji="1" lang="en-US" sz="1600" dirty="0" smtClean="0"/>
          </a:p>
          <a:p>
            <a:pPr lvl="0" algn="just" eaLnBrk="0"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1" lang="ru-RU" sz="1600" dirty="0"/>
              <a:t>С</a:t>
            </a:r>
            <a:r>
              <a:rPr kumimoji="1" lang="ru-RU" sz="1600" dirty="0" smtClean="0"/>
              <a:t>воевременное </a:t>
            </a:r>
            <a:r>
              <a:rPr kumimoji="1" lang="ru-RU" sz="1600" dirty="0"/>
              <a:t>доведение до сведения потребителя информации об изменении  предельного уровня тарифа</a:t>
            </a:r>
            <a:r>
              <a:rPr kumimoji="1" lang="ru-RU" sz="1600" dirty="0" smtClean="0"/>
              <a:t>;</a:t>
            </a:r>
            <a:endParaRPr kumimoji="1" lang="en-US" sz="16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/>
              <a:t>Ж</a:t>
            </a:r>
            <a:r>
              <a:rPr lang="ru-RU" sz="1600" dirty="0" smtClean="0"/>
              <a:t>алоб </a:t>
            </a:r>
            <a:r>
              <a:rPr lang="ru-RU" sz="1600" dirty="0"/>
              <a:t>на качество предоставленных услуг по транспортировке газа по магистральному газопроводу от потребителя не поступало.</a:t>
            </a:r>
          </a:p>
          <a:p>
            <a:pPr marL="182563" indent="-160338" algn="just" eaLnBrk="0" hangingPunct="0">
              <a:spcBef>
                <a:spcPts val="0"/>
              </a:spcBef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600" dirty="0" smtClean="0">
                <a:solidFill>
                  <a:srgbClr val="000000"/>
                </a:solidFill>
              </a:rPr>
              <a:t>	</a:t>
            </a:r>
            <a:endParaRPr kumimoji="1" lang="en-US" altLang="ru-RU" sz="1600" dirty="0" smtClean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endParaRPr kumimoji="1" lang="ru-RU" alt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624"/>
            <a:ext cx="911588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Исполнение инвестиционной программы за 201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год 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2" y="692696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83481" y="198884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тыс. тенге</a:t>
            </a:r>
            <a:endParaRPr lang="ru-RU" sz="12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22752"/>
              </p:ext>
            </p:extLst>
          </p:nvPr>
        </p:nvGraphicFramePr>
        <p:xfrm>
          <a:off x="107501" y="2296457"/>
          <a:ext cx="8928995" cy="4002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029"/>
                <a:gridCol w="4670542"/>
                <a:gridCol w="1341060"/>
                <a:gridCol w="1326088"/>
                <a:gridCol w="1149276"/>
              </a:tblGrid>
              <a:tr h="777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Наименование статьи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Утвержденная ИП за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2015 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Фактическое исполнение  ИП за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2015 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Отклонение, в %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D # @"/>
                      </a:endParaRPr>
                    </a:p>
                  </a:txBody>
                  <a:tcPr marL="8089" marR="8089" marT="808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8914"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ru-RU" sz="1600" b="1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74 899 913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73 576 594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98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линейной части магистрального трубопровода на участке «Бейнеу-</a:t>
                      </a: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Бозой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(0-311 км)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20 146 270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19 775 859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98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1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компрессорной станции «</a:t>
                      </a: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Бозой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(5 ГПА единичной мощностью 1020 кВт) 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43 017 063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43 303 736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101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1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ремонтно-эксплуатационных участков (Аксуат,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Шорнак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Саксаульск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Караозек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278 726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 smtClean="0">
                          <a:effectLst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1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вахтовых поселков (Аксуат, 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Шорнак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Саксаульск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Караозек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Бозой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1 563 217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2 882 793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184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системы телеметрии и автоматизированного коммерческого учета газа «SCADA»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9 894 636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7 614 206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77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751" y="891297"/>
            <a:ext cx="9036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smtClean="0"/>
              <a:t>       </a:t>
            </a:r>
            <a:r>
              <a:rPr lang="ru-RU" sz="1600" dirty="0" smtClean="0"/>
              <a:t>Инвестиционная </a:t>
            </a:r>
            <a:r>
              <a:rPr lang="ru-RU" sz="1600" dirty="0"/>
              <a:t>программа </a:t>
            </a:r>
            <a:r>
              <a:rPr lang="ru-RU" sz="1600" dirty="0" smtClean="0"/>
              <a:t>с учетом корректировок утверждена </a:t>
            </a:r>
            <a:r>
              <a:rPr lang="ru-RU" sz="1600" dirty="0"/>
              <a:t>совместным приказом Министерства энергетики РК от </a:t>
            </a:r>
            <a:r>
              <a:rPr lang="ru-RU" sz="1600" dirty="0" smtClean="0"/>
              <a:t>12 декабря 2016 </a:t>
            </a:r>
            <a:r>
              <a:rPr lang="ru-RU" sz="1600" dirty="0"/>
              <a:t>года № </a:t>
            </a:r>
            <a:r>
              <a:rPr lang="ru-RU" sz="1600" dirty="0" smtClean="0"/>
              <a:t>530 </a:t>
            </a:r>
            <a:r>
              <a:rPr lang="ru-RU" sz="1600" dirty="0"/>
              <a:t>и Департамента Комитета по регулированию естественных монополий и защите конкуренции Министерства национальной экономики РК по городу Алматы от </a:t>
            </a:r>
            <a:r>
              <a:rPr lang="ru-RU" sz="1600" dirty="0" smtClean="0"/>
              <a:t>20 октября 2016 </a:t>
            </a:r>
            <a:r>
              <a:rPr lang="ru-RU" sz="1600" dirty="0"/>
              <a:t>года № </a:t>
            </a:r>
            <a:r>
              <a:rPr lang="ru-RU" sz="1600" dirty="0" smtClean="0"/>
              <a:t>189-ОД</a:t>
            </a:r>
            <a:r>
              <a:rPr lang="ru-RU" sz="1600" dirty="0"/>
              <a:t>.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2" y="659735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5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Объемы предоставленных регулируемых услуг за 2016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6715"/>
            <a:ext cx="9144000" cy="7340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6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6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27371"/>
              </p:ext>
            </p:extLst>
          </p:nvPr>
        </p:nvGraphicFramePr>
        <p:xfrm>
          <a:off x="103066" y="1124744"/>
          <a:ext cx="8933430" cy="1596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828"/>
                <a:gridCol w="3821379"/>
                <a:gridCol w="1007611"/>
                <a:gridCol w="1988713"/>
                <a:gridCol w="1609899"/>
              </a:tblGrid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№ п/п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Наименование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Ед. изм.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В утвержденной тарифной смете 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Фактическое</a:t>
                      </a:r>
                      <a:r>
                        <a:rPr lang="ru-RU" sz="1600" b="1" baseline="0" dirty="0" smtClean="0">
                          <a:effectLst/>
                        </a:rPr>
                        <a:t> исполнение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Объем транспортировки</a:t>
                      </a:r>
                      <a:r>
                        <a:rPr lang="ru-RU" sz="1600" baseline="0" dirty="0" smtClean="0">
                          <a:effectLst/>
                        </a:rPr>
                        <a:t> товарного газа по магистральному газопроводу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тыс. м3</a:t>
                      </a: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1 762 510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2 166</a:t>
                      </a:r>
                      <a:r>
                        <a:rPr lang="ru-RU" sz="1600" kern="1200" baseline="0" dirty="0" smtClean="0">
                          <a:effectLst/>
                        </a:rPr>
                        <a:t> 495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0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Газ на собственные нужды и технологические  потери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тыс. м3</a:t>
                      </a: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22 550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21 640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694585"/>
              </p:ext>
            </p:extLst>
          </p:nvPr>
        </p:nvGraphicFramePr>
        <p:xfrm>
          <a:off x="-180528" y="2780928"/>
          <a:ext cx="95770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6309320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Тариф в размере 18071 </a:t>
            </a:r>
            <a:r>
              <a:rPr lang="ru-RU" sz="1200" i="1" dirty="0" err="1" smtClean="0"/>
              <a:t>тг</a:t>
            </a:r>
            <a:r>
              <a:rPr lang="ru-RU" sz="1200" i="1" dirty="0" smtClean="0"/>
              <a:t>/тыс.м3 введен с 01.03.2016 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576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343"/>
            <a:ext cx="9144000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О постатейном исполнении тарифной сметы за 2016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88" y="836712"/>
            <a:ext cx="8929007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eaLnBrk="0" hangingPunct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 smtClean="0"/>
              <a:t>С </a:t>
            </a:r>
            <a:r>
              <a:rPr lang="ru-RU" sz="1600" dirty="0"/>
              <a:t>1 июня 2014 года </a:t>
            </a:r>
            <a:r>
              <a:rPr lang="ru-RU" sz="1600" dirty="0" smtClean="0"/>
              <a:t>по 29 февраля 2016 года применялся тариф, утвержденный </a:t>
            </a:r>
            <a:r>
              <a:rPr lang="ru-RU" sz="1600" dirty="0"/>
              <a:t>в упрощенном порядке в размере 11 765 тенге за тыс.м3 без учета </a:t>
            </a:r>
            <a:r>
              <a:rPr lang="ru-RU" sz="1600" dirty="0" smtClean="0"/>
              <a:t>НДС. </a:t>
            </a:r>
          </a:p>
          <a:p>
            <a:pPr algn="just" eaLnBrk="0" hangingPunct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 smtClean="0"/>
              <a:t>С</a:t>
            </a:r>
            <a:r>
              <a:rPr kumimoji="1" lang="ru-RU" sz="1600" dirty="0" smtClean="0">
                <a:solidFill>
                  <a:srgbClr val="000000"/>
                </a:solidFill>
              </a:rPr>
              <a:t> 1 марта 2016 применяется предельный уровень тарифа,</a:t>
            </a:r>
            <a:r>
              <a:rPr lang="ru-RU" sz="1600" dirty="0" smtClean="0"/>
              <a:t> утвержденный </a:t>
            </a:r>
            <a:r>
              <a:rPr lang="ru-RU" sz="1600" dirty="0"/>
              <a:t>на 2015-2019 </a:t>
            </a:r>
            <a:r>
              <a:rPr lang="ru-RU" sz="1600" dirty="0" smtClean="0"/>
              <a:t>годы </a:t>
            </a:r>
            <a:r>
              <a:rPr kumimoji="1" lang="ru-RU" sz="1600" dirty="0" smtClean="0">
                <a:solidFill>
                  <a:srgbClr val="000000"/>
                </a:solidFill>
              </a:rPr>
              <a:t>в размере 18 071 тенге за </a:t>
            </a:r>
            <a:r>
              <a:rPr lang="ru-RU" sz="1600" dirty="0"/>
              <a:t>тыс.м3 без учета </a:t>
            </a:r>
            <a:r>
              <a:rPr lang="ru-RU" sz="1600" dirty="0" smtClean="0"/>
              <a:t>НДС. </a:t>
            </a:r>
            <a:endParaRPr kumimoji="1" lang="ru-RU" altLang="ru-RU" sz="1600" dirty="0" smtClean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endParaRPr kumimoji="1" lang="ru-RU" altLang="ru-RU" sz="1600" i="1" dirty="0" smtClean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6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6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>
                <a:solidFill>
                  <a:srgbClr val="000000"/>
                </a:solidFill>
              </a:rPr>
              <a:t>	</a:t>
            </a: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94636"/>
              </p:ext>
            </p:extLst>
          </p:nvPr>
        </p:nvGraphicFramePr>
        <p:xfrm>
          <a:off x="107489" y="2060848"/>
          <a:ext cx="8925565" cy="444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529"/>
                <a:gridCol w="2912177"/>
                <a:gridCol w="1152574"/>
                <a:gridCol w="1584790"/>
                <a:gridCol w="1440718"/>
                <a:gridCol w="1325777"/>
              </a:tblGrid>
              <a:tr h="608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№ п/п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Наименование 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Ед. изм.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Действующая</a:t>
                      </a:r>
                      <a:r>
                        <a:rPr lang="ru-RU" sz="1600" b="1" baseline="0" dirty="0" smtClean="0"/>
                        <a:t> ТС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Фактическое</a:t>
                      </a:r>
                      <a:r>
                        <a:rPr lang="ru-RU" sz="1600" b="1" baseline="0" dirty="0" smtClean="0">
                          <a:effectLst/>
                        </a:rPr>
                        <a:t> исполнение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D # @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Отклонение, в %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D # @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1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</a:t>
                      </a:r>
                      <a:endParaRPr lang="ru-RU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Затраты на производство товаров и предоставление услуг</a:t>
                      </a:r>
                      <a:r>
                        <a:rPr lang="en-US" sz="1600" u="none" strike="noStrike" dirty="0" smtClean="0">
                          <a:effectLst/>
                        </a:rPr>
                        <a:t>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тыс. тенге </a:t>
                      </a:r>
                      <a:endParaRPr lang="ru-RU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841 273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282 283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</a:tr>
              <a:tr h="325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II</a:t>
                      </a:r>
                      <a:endParaRPr lang="ru-RU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effectLst/>
                        </a:rPr>
                        <a:t>Расходы периода всего</a:t>
                      </a:r>
                      <a:r>
                        <a:rPr lang="en-US" sz="1600" u="none" strike="noStrike" kern="1200" dirty="0" smtClean="0">
                          <a:effectLst/>
                        </a:rPr>
                        <a:t>: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тыс. тенге </a:t>
                      </a:r>
                      <a:endParaRPr lang="ru-RU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362 789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782 086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131%</a:t>
                      </a:r>
                    </a:p>
                  </a:txBody>
                  <a:tcPr marL="9525" marR="9525" marT="9525" marB="0" anchor="ctr"/>
                </a:tc>
              </a:tr>
              <a:tr h="306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III</a:t>
                      </a:r>
                      <a:endParaRPr lang="ru-RU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Всего затрат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 тенге 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204 062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064 370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</a:tr>
              <a:tr h="3096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IV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Прибыль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 тенге 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646 257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762 935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112%</a:t>
                      </a:r>
                    </a:p>
                  </a:txBody>
                  <a:tcPr marL="9525" marR="9525" marT="9525" marB="0" anchor="ctr"/>
                </a:tc>
              </a:tr>
              <a:tr h="30619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</a:t>
                      </a:r>
                      <a:endParaRPr lang="ru-RU" sz="1600" b="1" i="0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Всего</a:t>
                      </a:r>
                      <a:r>
                        <a:rPr lang="ru-RU" sz="1600" baseline="0" dirty="0" smtClean="0"/>
                        <a:t> доходов</a:t>
                      </a:r>
                      <a:endParaRPr lang="ru-RU" sz="1600" b="1" i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тыс. тенге </a:t>
                      </a:r>
                      <a:endParaRPr lang="ru-RU" sz="1600" b="1" i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31 850 318 </a:t>
                      </a:r>
                      <a:endParaRPr lang="ru-RU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9 931 814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/>
                        <a:t>31%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6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/>
                        <a:t>23 895 491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/>
                        <a:t>75%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619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VI</a:t>
                      </a:r>
                      <a:endParaRPr lang="ru-RU" sz="1600" b="1" i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Объем оказываемых услуг </a:t>
                      </a:r>
                      <a:endParaRPr lang="ru-RU" sz="1600" b="1" i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 м3</a:t>
                      </a:r>
                      <a:endParaRPr lang="ru-RU" sz="1600" b="1" i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1 762 510 </a:t>
                      </a:r>
                      <a:endParaRPr lang="ru-RU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/>
                        <a:t>844 183</a:t>
                      </a:r>
                      <a:r>
                        <a:rPr lang="ru-RU" sz="1600" kern="1200" dirty="0" smtClean="0"/>
                        <a:t>,</a:t>
                      </a:r>
                      <a:r>
                        <a:rPr lang="ru-RU" sz="1600" kern="1200" baseline="0" dirty="0" smtClean="0"/>
                        <a:t>077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/>
                        <a:t>48%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6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/>
                        <a:t>1 322 311,472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/>
                        <a:t>75%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619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VIII</a:t>
                      </a:r>
                      <a:endParaRPr lang="ru-RU" sz="1600" b="1" i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Тариф </a:t>
                      </a:r>
                      <a:endParaRPr lang="ru-RU" sz="1600" b="1" i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тенге/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1000 м3</a:t>
                      </a:r>
                      <a:endParaRPr lang="ru-RU" sz="1600" b="1" i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18 071 </a:t>
                      </a:r>
                      <a:endParaRPr lang="ru-RU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/>
                        <a:t>11 765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/>
                        <a:t>65%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6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/>
                        <a:t>18 071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/>
                        <a:t>100%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6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10778</TotalTime>
  <Words>1871</Words>
  <Application>Microsoft Office PowerPoint</Application>
  <PresentationFormat>Экран (4:3)</PresentationFormat>
  <Paragraphs>598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Общая информация о проекте</vt:lpstr>
      <vt:lpstr>Технические параметры газопровода</vt:lpstr>
      <vt:lpstr>Презентация PowerPoint</vt:lpstr>
      <vt:lpstr>Презентация PowerPoint</vt:lpstr>
      <vt:lpstr>О проводимой работе с потребителями регулируемых услуг за 2016 год</vt:lpstr>
      <vt:lpstr>Исполнение инвестиционной программы за 2016 год </vt:lpstr>
      <vt:lpstr>Объемы предоставленных регулируемых услуг за 2016 г.</vt:lpstr>
      <vt:lpstr>О постатейном исполнении тарифной сметы за 2016 год</vt:lpstr>
      <vt:lpstr>Презентация PowerPoint</vt:lpstr>
      <vt:lpstr>Презентация PowerPoint</vt:lpstr>
      <vt:lpstr>Основные причины отклонения по исполнению тарифной сметы </vt:lpstr>
      <vt:lpstr>Перспективы деятельности (план развития), возможное изменение тарифа на услугу по транспортировке товарного газа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ТОО «Газопровод Бейнеу-Шымкент»</dc:title>
  <dc:creator>Zhannat Koishybayev &lt;BP&gt;</dc:creator>
  <cp:lastModifiedBy>Yermek Kazbekov &lt;BPEA&gt;</cp:lastModifiedBy>
  <cp:revision>415</cp:revision>
  <cp:lastPrinted>2017-04-05T05:04:15Z</cp:lastPrinted>
  <dcterms:created xsi:type="dcterms:W3CDTF">2013-07-09T09:35:30Z</dcterms:created>
  <dcterms:modified xsi:type="dcterms:W3CDTF">2017-04-07T04:34:46Z</dcterms:modified>
</cp:coreProperties>
</file>